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585EB6-5C78-420A-82E7-576C20FAC69F}">
  <a:tblStyle styleId="{76585EB6-5C78-420A-82E7-576C20FAC6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-italic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aleway-bold.fntdata"/><Relationship Id="rId34" Type="http://schemas.openxmlformats.org/officeDocument/2006/relationships/slide" Target="slides/slide28.xml"/><Relationship Id="rId78" Type="http://schemas.openxmlformats.org/officeDocument/2006/relationships/font" Target="fonts/Raleway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1298e76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1298e76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1298e765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1298e765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1298e765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1298e76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1298e765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1298e765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1298e76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1298e76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1298e765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1298e765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1298e765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1298e765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1298e765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1298e765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298e765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1298e765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1298e765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1298e765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1298e765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1298e765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1298e765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1298e765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1298e765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1298e765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1298e765b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1298e765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1298e765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1298e765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1298e765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1298e765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1298e765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1298e765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1298e765b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1298e765b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1298e765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1298e765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1298e765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1298e765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1298e765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1298e765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1298e765b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1298e765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1298e765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1298e765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1298e765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1298e765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1298e765b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1298e765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1298e765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1298e765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1298e765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1298e765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1298e765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1298e765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1298e765b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1298e765b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1298e765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1298e765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1298e765b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1298e765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1298e765b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1298e765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1298e765b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1298e765b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1298e765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1298e765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1298e765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1298e765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1298e765b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1298e765b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1298e765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1298e765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1298e765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1298e765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1298e765b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1298e765b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1298e765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1298e765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1298e765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1298e765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ddece04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ddece04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1298e765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1298e765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1298e765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1298e765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1298e765b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21298e765b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ddece04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ddece04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1298e765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1298e765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1298e765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1298e765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ddece04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ddece04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21298e765b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21298e765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1298e765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1298e765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1298e765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1298e765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1298e765b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1298e765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1298e765b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1298e765b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1298e765b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1298e765b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1298e765b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1298e765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1298e765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21298e765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1298e765b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1298e765b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1298e765b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1298e765b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1298e765b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1298e765b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1298e765b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21298e765b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ddece04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ddece04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dece04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dece04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ddece04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ddece04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ddece04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ddece04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1298e7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1298e7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1298e76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21298e76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aab1e5a1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aab1e5a1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aab1e5a1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aab1e5a1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aab1e5a1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aab1e5a1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180300" y="4442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 - A3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80300" y="1917850"/>
            <a:ext cx="87834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By- A</a:t>
            </a:r>
            <a:r>
              <a:rPr lang="en-GB" sz="1900"/>
              <a:t>kanksha (DT2023001), Ketki Bhatia (DT2023007), and Niharika Suri (DT2023015)</a:t>
            </a:r>
            <a:endParaRPr sz="1900"/>
          </a:p>
        </p:txBody>
      </p:sp>
      <p:sp>
        <p:nvSpPr>
          <p:cNvPr id="60" name="Google Shape;60;p13"/>
          <p:cNvSpPr txBox="1"/>
          <p:nvPr/>
        </p:nvSpPr>
        <p:spPr>
          <a:xfrm>
            <a:off x="1730500" y="3386500"/>
            <a:ext cx="5367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GROUP-DIGITAL SOCIETY</a:t>
            </a:r>
            <a:endParaRPr sz="2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1</a:t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7826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2814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Merchant 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2814450" y="29078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J</a:t>
            </a:r>
            <a:r>
              <a:rPr lang="en-GB">
                <a:solidFill>
                  <a:schemeClr val="dk2"/>
                </a:solidFill>
              </a:rPr>
              <a:t>ob 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4738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High 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6662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4738450" y="29078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Generation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572600" y="41841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PCP for High Fraud Cities in PA 2019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75" y="282375"/>
            <a:ext cx="7341050" cy="3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1572600" y="41841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PCP for High Fraud Cities in TX  2019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75" y="737300"/>
            <a:ext cx="7003250" cy="31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1572600" y="41841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PCP for High Fraud Cities in NY 2019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88" y="505200"/>
            <a:ext cx="7353425" cy="3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527925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Dumbbell Chart for Unique CC Numbers by Fraud Across High Fraud States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867275"/>
            <a:ext cx="5734050" cy="31623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2</a:t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7826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27605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Job 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47384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66624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Transaction Hour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588000" y="28335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Transaction Month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1620800" y="42955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Density Scatter Plot of Job Categories vs Transaction Amount by Fraud Status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38" y="304800"/>
            <a:ext cx="4728325" cy="38329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1572600" y="42120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 Chart (Transactions Over 24 Hours for different Job Categories)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75" y="345550"/>
            <a:ext cx="48768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15726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Treemap (Fraudulent Transactions by Common State, Gender, and Job Category)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25" y="213375"/>
            <a:ext cx="7333922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3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7826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27605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Merchant </a:t>
            </a:r>
            <a:r>
              <a:rPr lang="en-GB">
                <a:solidFill>
                  <a:schemeClr val="dk2"/>
                </a:solidFill>
              </a:rPr>
              <a:t>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7384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6662450" y="1945363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Transaction Hour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3588000" y="28335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Transaction Month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{76585EB6-5C78-420A-82E7-576C20FAC69F}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2019 Fraud Analysis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2019 (A3) vs 2020 (A1) Comparison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Knowledge to Data (A1 to A3)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Machine Learning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572600" y="42491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Density Scatter Plot of Merchant Category vs Transaction Amount by Fraud Status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52400"/>
            <a:ext cx="5734050" cy="4000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1572600" y="42120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 Chart (Transactions Over 24 Hours for different Merchant Categories)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325200"/>
            <a:ext cx="48768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15726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Treemap (Fraudulent Transactions by State, Gender, and Merchant Category)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13" y="213375"/>
            <a:ext cx="7579364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4</a:t>
            </a: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17446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37764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Gender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57004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High 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Donut Chart on USA Map (Fraud Distribution by Gender Across High Fraud States)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2199" cy="35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5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5646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1798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Transaction Hour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3722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Violin Plot (Transaction Hour Distribution in High Fraud Cities - TX)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50" y="397650"/>
            <a:ext cx="8014950" cy="36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Violin Plot (Transaction Hour Distribution in High Fraud Cities - NY)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0" y="152400"/>
            <a:ext cx="8091500" cy="37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Violin Plot (Transaction Hour Distribution in High Fraud Cities - PA)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63" y="486625"/>
            <a:ext cx="7452476" cy="34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6</a:t>
            </a:r>
            <a:endParaRPr/>
          </a:p>
        </p:txBody>
      </p:sp>
      <p:sp>
        <p:nvSpPr>
          <p:cNvPr id="260" name="Google Shape;260;p41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41"/>
          <p:cNvSpPr/>
          <p:nvPr/>
        </p:nvSpPr>
        <p:spPr>
          <a:xfrm>
            <a:off x="5646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1798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Transaction Amount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372255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Heatmap of Fraud Cases (2020)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0880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4230575"/>
            <a:ext cx="65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Violin Plot (Transaction Amount Distribution in High Fraud Cities - PA)</a:t>
            </a:r>
            <a:endParaRPr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5" y="332650"/>
            <a:ext cx="7541450" cy="35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4230575"/>
            <a:ext cx="684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Violin Plot (Transaction Amount Distribution in High Fraud Cities - TX)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13" y="282375"/>
            <a:ext cx="7852775" cy="3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4230575"/>
            <a:ext cx="7191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Violin Plot (Transaction Amount Distribution in High Fraud Cities - NY)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38" y="291675"/>
            <a:ext cx="7656725" cy="3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7</a:t>
            </a:r>
            <a:endParaRPr/>
          </a:p>
        </p:txBody>
      </p:sp>
      <p:sp>
        <p:nvSpPr>
          <p:cNvPr id="287" name="Google Shape;287;p45"/>
          <p:cNvSpPr/>
          <p:nvPr/>
        </p:nvSpPr>
        <p:spPr>
          <a:xfrm>
            <a:off x="3435600" y="1632725"/>
            <a:ext cx="2272800" cy="623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All Numerical Variable within the Dataset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Matrix Heatmap (For all variables)</a:t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350" y="213400"/>
            <a:ext cx="4297160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Matrix Heatmap (For specific variables)</a:t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25" y="193050"/>
            <a:ext cx="4505964" cy="392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Covariance Matrix Heatmap (For all variables)</a:t>
            </a: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203225"/>
            <a:ext cx="821077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Covariance Matrix Heatmap (For specific variables)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300" y="172750"/>
            <a:ext cx="5234366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n-GB"/>
              <a:t>PART 2 - 2019 &amp; 2020 Comparative Analysis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26675"/>
            <a:ext cx="7359625" cy="3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 - Fraudulent Transactions by State (2020)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50" y="203225"/>
            <a:ext cx="6153092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8</a:t>
            </a:r>
            <a:endParaRPr/>
          </a:p>
        </p:txBody>
      </p:sp>
      <p:sp>
        <p:nvSpPr>
          <p:cNvPr id="328" name="Google Shape;328;p52"/>
          <p:cNvSpPr/>
          <p:nvPr/>
        </p:nvSpPr>
        <p:spPr>
          <a:xfrm>
            <a:off x="1650913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52"/>
          <p:cNvSpPr/>
          <p:nvPr/>
        </p:nvSpPr>
        <p:spPr>
          <a:xfrm>
            <a:off x="3684513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52"/>
          <p:cNvSpPr/>
          <p:nvPr/>
        </p:nvSpPr>
        <p:spPr>
          <a:xfrm>
            <a:off x="5794188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Texas Fraud cities in 2019 &amp; 2020(3 common cities )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625" y="152400"/>
            <a:ext cx="378776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25" y="152400"/>
            <a:ext cx="375709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Pennsylvania </a:t>
            </a:r>
            <a:r>
              <a:rPr lang="en-GB"/>
              <a:t>Fraud cities in 2019 &amp; 2020 (no common)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50" y="152400"/>
            <a:ext cx="375709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615" y="152400"/>
            <a:ext cx="378776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New York </a:t>
            </a:r>
            <a:r>
              <a:rPr lang="en-GB"/>
              <a:t>Fraud cities in 2019 &amp; 2020 (1 common states)</a:t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75" y="152400"/>
            <a:ext cx="375709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15" y="152400"/>
            <a:ext cx="3787760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9</a:t>
            </a:r>
            <a:endParaRPr/>
          </a:p>
        </p:txBody>
      </p:sp>
      <p:sp>
        <p:nvSpPr>
          <p:cNvPr id="358" name="Google Shape;358;p56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1650913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3684513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High 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794188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Generation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311700" y="4230575"/>
            <a:ext cx="7298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2019 &amp; 2020 Stacked Bar Chart State, High Fraud States, and Generation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50" y="152400"/>
            <a:ext cx="2902475" cy="39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475" y="152400"/>
            <a:ext cx="2769176" cy="392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10</a:t>
            </a:r>
            <a:endParaRPr/>
          </a:p>
        </p:txBody>
      </p:sp>
      <p:sp>
        <p:nvSpPr>
          <p:cNvPr id="374" name="Google Shape;374;p58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2609000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4836075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Merchant </a:t>
            </a:r>
            <a:r>
              <a:rPr lang="en-GB">
                <a:solidFill>
                  <a:schemeClr val="dk2"/>
                </a:solidFill>
              </a:rPr>
              <a:t>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1410588" y="4271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2019 Word Cloud for Merchant Categories and Fraud (1)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25" y="162550"/>
            <a:ext cx="7315732" cy="39257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1572600" y="43220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2019 Word Cloud for Merchant Categories and Fraud (1)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00" y="304800"/>
            <a:ext cx="7315732" cy="39257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11</a:t>
            </a:r>
            <a:endParaRPr/>
          </a:p>
        </p:txBody>
      </p:sp>
      <p:sp>
        <p:nvSpPr>
          <p:cNvPr id="394" name="Google Shape;394;p61"/>
          <p:cNvSpPr/>
          <p:nvPr/>
        </p:nvSpPr>
        <p:spPr>
          <a:xfrm>
            <a:off x="7826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61"/>
          <p:cNvSpPr/>
          <p:nvPr/>
        </p:nvSpPr>
        <p:spPr>
          <a:xfrm>
            <a:off x="27605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Job 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61"/>
          <p:cNvSpPr/>
          <p:nvPr/>
        </p:nvSpPr>
        <p:spPr>
          <a:xfrm>
            <a:off x="4738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Common </a:t>
            </a: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States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6662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Heatmap of Fraud Cases (2019)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0880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idx="1" type="body"/>
          </p:nvPr>
        </p:nvSpPr>
        <p:spPr>
          <a:xfrm>
            <a:off x="1246875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Sunburst Chart Job Categories by State, City 2019</a:t>
            </a:r>
            <a:endParaRPr/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0" y="304800"/>
            <a:ext cx="8720880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63" y="355700"/>
            <a:ext cx="8720880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/>
        </p:nvSpPr>
        <p:spPr>
          <a:xfrm>
            <a:off x="1158800" y="4035525"/>
            <a:ext cx="632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Sunburst Chart Job Categories by State, City 2020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12</a:t>
            </a:r>
            <a:endParaRPr/>
          </a:p>
        </p:txBody>
      </p:sp>
      <p:sp>
        <p:nvSpPr>
          <p:cNvPr id="416" name="Google Shape;416;p64"/>
          <p:cNvSpPr/>
          <p:nvPr/>
        </p:nvSpPr>
        <p:spPr>
          <a:xfrm>
            <a:off x="2708363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 Fraud Status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64"/>
          <p:cNvSpPr/>
          <p:nvPr/>
        </p:nvSpPr>
        <p:spPr>
          <a:xfrm>
            <a:off x="4736738" y="207045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Rounded Amount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64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idx="1" type="body"/>
          </p:nvPr>
        </p:nvSpPr>
        <p:spPr>
          <a:xfrm>
            <a:off x="1490850" y="42610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KDE of Fraudulent Transaction 2019 </a:t>
            </a:r>
            <a:endParaRPr/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75" y="121900"/>
            <a:ext cx="6286152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1409525" y="42407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KDE of Fraudulent Transaction 2020</a:t>
            </a:r>
            <a:endParaRPr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75" y="152400"/>
            <a:ext cx="6286152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to Data (A1 to A3)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8"/>
          <p:cNvPicPr preferRelativeResize="0"/>
          <p:nvPr/>
        </p:nvPicPr>
        <p:blipFill rotWithShape="1">
          <a:blip r:embed="rId3">
            <a:alphaModFix/>
          </a:blip>
          <a:srcRect b="12549" l="0" r="0" t="52249"/>
          <a:stretch/>
        </p:blipFill>
        <p:spPr>
          <a:xfrm>
            <a:off x="432550" y="1279950"/>
            <a:ext cx="7693900" cy="22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 13</a:t>
            </a:r>
            <a:endParaRPr/>
          </a:p>
        </p:txBody>
      </p:sp>
      <p:sp>
        <p:nvSpPr>
          <p:cNvPr id="446" name="Google Shape;446;p69"/>
          <p:cNvSpPr/>
          <p:nvPr/>
        </p:nvSpPr>
        <p:spPr>
          <a:xfrm>
            <a:off x="7826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Per Victim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69"/>
          <p:cNvSpPr/>
          <p:nvPr/>
        </p:nvSpPr>
        <p:spPr>
          <a:xfrm>
            <a:off x="2814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State Categories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Google Shape;448;p69"/>
          <p:cNvSpPr/>
          <p:nvPr/>
        </p:nvSpPr>
        <p:spPr>
          <a:xfrm>
            <a:off x="3722550" y="2917100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Transaction Hour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9" name="Google Shape;449;p69"/>
          <p:cNvSpPr/>
          <p:nvPr/>
        </p:nvSpPr>
        <p:spPr>
          <a:xfrm>
            <a:off x="4738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Fraud Loss Amount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0" name="Google Shape;450;p69"/>
          <p:cNvSpPr/>
          <p:nvPr/>
        </p:nvSpPr>
        <p:spPr>
          <a:xfrm>
            <a:off x="6662450" y="2011375"/>
            <a:ext cx="1698900" cy="50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Fraud Victim Count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1" name="Google Shape;451;p69"/>
          <p:cNvSpPr txBox="1"/>
          <p:nvPr/>
        </p:nvSpPr>
        <p:spPr>
          <a:xfrm>
            <a:off x="367425" y="1131425"/>
            <a:ext cx="88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Density Scatter Plot for Fraud Loss Amount and Fraud Victim</a:t>
            </a:r>
            <a:endParaRPr/>
          </a:p>
        </p:txBody>
      </p:sp>
      <p:pic>
        <p:nvPicPr>
          <p:cNvPr id="457" name="Google Shape;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7851" cy="39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Plot State Category wise representing State Loss in USD</a:t>
            </a:r>
            <a:endParaRPr/>
          </a:p>
        </p:txBody>
      </p:sp>
      <p:pic>
        <p:nvPicPr>
          <p:cNvPr id="463" name="Google Shape;463;p71"/>
          <p:cNvPicPr preferRelativeResize="0"/>
          <p:nvPr/>
        </p:nvPicPr>
        <p:blipFill rotWithShape="1">
          <a:blip r:embed="rId3">
            <a:alphaModFix/>
          </a:blip>
          <a:srcRect b="0" l="0" r="0" t="1989"/>
          <a:stretch/>
        </p:blipFill>
        <p:spPr>
          <a:xfrm>
            <a:off x="0" y="208425"/>
            <a:ext cx="9143999" cy="343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Fraudulent Transactions by State (2019)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213375"/>
            <a:ext cx="4876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/>
              <a:t>Bar Plot State Category wise representing Fraud per Victim</a:t>
            </a:r>
            <a:endParaRPr/>
          </a:p>
        </p:txBody>
      </p:sp>
      <p:pic>
        <p:nvPicPr>
          <p:cNvPr id="469" name="Google Shape;469;p72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152400" y="226600"/>
            <a:ext cx="8839199" cy="32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3"/>
          <p:cNvPicPr preferRelativeResize="0"/>
          <p:nvPr/>
        </p:nvPicPr>
        <p:blipFill rotWithShape="1">
          <a:blip r:embed="rId3">
            <a:alphaModFix/>
          </a:blip>
          <a:srcRect b="0" l="0" r="0" t="1477"/>
          <a:stretch/>
        </p:blipFill>
        <p:spPr>
          <a:xfrm>
            <a:off x="152400" y="224000"/>
            <a:ext cx="7100700" cy="4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4318625" y="35233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 Chart for transaction</a:t>
            </a:r>
            <a:r>
              <a:rPr lang="en-GB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hour representing State Category  Loss in USD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4"/>
          <p:cNvPicPr preferRelativeResize="0"/>
          <p:nvPr/>
        </p:nvPicPr>
        <p:blipFill rotWithShape="1">
          <a:blip r:embed="rId3">
            <a:alphaModFix/>
          </a:blip>
          <a:srcRect b="0" l="0" r="0" t="2752"/>
          <a:stretch/>
        </p:blipFill>
        <p:spPr>
          <a:xfrm>
            <a:off x="152400" y="285650"/>
            <a:ext cx="7352724" cy="47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4"/>
          <p:cNvSpPr txBox="1"/>
          <p:nvPr/>
        </p:nvSpPr>
        <p:spPr>
          <a:xfrm>
            <a:off x="4152175" y="3652775"/>
            <a:ext cx="3700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 Chart for transaction hour representing Fraud Per Victim in USD across all Region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4 - Machine Learning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6"/>
          <p:cNvPicPr preferRelativeResize="0"/>
          <p:nvPr/>
        </p:nvPicPr>
        <p:blipFill rotWithShape="1">
          <a:blip r:embed="rId3">
            <a:alphaModFix/>
          </a:blip>
          <a:srcRect b="12549" l="0" r="0" t="52249"/>
          <a:stretch/>
        </p:blipFill>
        <p:spPr>
          <a:xfrm>
            <a:off x="432550" y="1279950"/>
            <a:ext cx="7693900" cy="22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26675"/>
            <a:ext cx="7359625" cy="3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75" y="107250"/>
            <a:ext cx="5552125" cy="24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88" y="2683500"/>
            <a:ext cx="45339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5" y="121925"/>
            <a:ext cx="6851226" cy="26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25" y="2911200"/>
            <a:ext cx="4728825" cy="20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13" y="1425825"/>
            <a:ext cx="62388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75" y="3168675"/>
            <a:ext cx="58959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900" y="406525"/>
            <a:ext cx="4324350" cy="1457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" y="2571750"/>
            <a:ext cx="4486275" cy="192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475" y="2480175"/>
            <a:ext cx="4200525" cy="22159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2" name="Google Shape;522;p81"/>
          <p:cNvSpPr txBox="1"/>
          <p:nvPr/>
        </p:nvSpPr>
        <p:spPr>
          <a:xfrm>
            <a:off x="164675" y="349675"/>
            <a:ext cx="1545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Classification: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9"/>
          <p:cNvGrpSpPr/>
          <p:nvPr/>
        </p:nvGrpSpPr>
        <p:grpSpPr>
          <a:xfrm>
            <a:off x="3184718" y="1066025"/>
            <a:ext cx="3270600" cy="958222"/>
            <a:chOff x="3184718" y="1066025"/>
            <a:chExt cx="3270600" cy="958222"/>
          </a:xfrm>
        </p:grpSpPr>
        <p:sp>
          <p:nvSpPr>
            <p:cNvPr id="96" name="Google Shape;96;p19"/>
            <p:cNvSpPr/>
            <p:nvPr/>
          </p:nvSpPr>
          <p:spPr>
            <a:xfrm>
              <a:off x="3184718" y="1066025"/>
              <a:ext cx="3270600" cy="388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States </a:t>
              </a: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97" name="Google Shape;97;p19"/>
            <p:cNvCxnSpPr>
              <a:stCxn id="96" idx="2"/>
            </p:cNvCxnSpPr>
            <p:nvPr/>
          </p:nvCxnSpPr>
          <p:spPr>
            <a:xfrm>
              <a:off x="4820018" y="1454525"/>
              <a:ext cx="5700" cy="28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9"/>
            <p:cNvCxnSpPr/>
            <p:nvPr/>
          </p:nvCxnSpPr>
          <p:spPr>
            <a:xfrm flipH="1" rot="10800000">
              <a:off x="3342553" y="1735532"/>
              <a:ext cx="2960700" cy="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>
              <a:off x="3334918" y="1735347"/>
              <a:ext cx="9600" cy="28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6295602" y="1735347"/>
              <a:ext cx="9600" cy="28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1" name="Google Shape;101;p19"/>
          <p:cNvSpPr/>
          <p:nvPr/>
        </p:nvSpPr>
        <p:spPr>
          <a:xfrm>
            <a:off x="4571675" y="3859100"/>
            <a:ext cx="537300" cy="822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TX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NY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PA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2043442" y="2027901"/>
            <a:ext cx="2553900" cy="2049583"/>
            <a:chOff x="2043442" y="2027901"/>
            <a:chExt cx="2553900" cy="2049583"/>
          </a:xfrm>
        </p:grpSpPr>
        <p:sp>
          <p:nvSpPr>
            <p:cNvPr id="103" name="Google Shape;103;p19"/>
            <p:cNvSpPr/>
            <p:nvPr/>
          </p:nvSpPr>
          <p:spPr>
            <a:xfrm>
              <a:off x="2043442" y="2027901"/>
              <a:ext cx="2553900" cy="288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High Fraud States of 2020</a:t>
              </a:r>
              <a:endParaRPr sz="1300"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3184718" y="2599384"/>
              <a:ext cx="464100" cy="14781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Sans Pro"/>
                  <a:ea typeface="Source Sans Pro"/>
                  <a:cs typeface="Source Sans Pro"/>
                  <a:sym typeface="Source Sans Pro"/>
                </a:rPr>
                <a:t>PAVATXNYSCCA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5" name="Google Shape;105;p19"/>
          <p:cNvGrpSpPr/>
          <p:nvPr/>
        </p:nvGrpSpPr>
        <p:grpSpPr>
          <a:xfrm>
            <a:off x="4950165" y="2024361"/>
            <a:ext cx="2553900" cy="2046042"/>
            <a:chOff x="4950165" y="2024361"/>
            <a:chExt cx="2553900" cy="2046042"/>
          </a:xfrm>
        </p:grpSpPr>
        <p:sp>
          <p:nvSpPr>
            <p:cNvPr id="106" name="Google Shape;106;p19"/>
            <p:cNvSpPr/>
            <p:nvPr/>
          </p:nvSpPr>
          <p:spPr>
            <a:xfrm>
              <a:off x="4950165" y="2024361"/>
              <a:ext cx="2553900" cy="288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High Fraud States of 2019</a:t>
              </a:r>
              <a:endParaRPr sz="1300"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6031818" y="2592303"/>
              <a:ext cx="537300" cy="14781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Sans Pro"/>
                  <a:ea typeface="Source Sans Pro"/>
                  <a:cs typeface="Source Sans Pro"/>
                  <a:sym typeface="Source Sans Pro"/>
                </a:rPr>
                <a:t>PA TX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Sans Pro"/>
                  <a:ea typeface="Source Sans Pro"/>
                  <a:cs typeface="Source Sans Pro"/>
                  <a:sym typeface="Source Sans Pro"/>
                </a:rPr>
                <a:t>MOFL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Sans Pro"/>
                  <a:ea typeface="Source Sans Pro"/>
                  <a:cs typeface="Source Sans Pro"/>
                  <a:sym typeface="Source Sans Pro"/>
                </a:rPr>
                <a:t>NY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Sans Pro"/>
                  <a:ea typeface="Source Sans Pro"/>
                  <a:cs typeface="Source Sans Pro"/>
                  <a:sym typeface="Source Sans Pro"/>
                </a:rPr>
                <a:t>OH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77" y="467050"/>
            <a:ext cx="3483951" cy="283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0" y="237876"/>
            <a:ext cx="4202001" cy="341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1 - 2019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625" y="859700"/>
            <a:ext cx="5310751" cy="26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572600" y="42212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to Knowledge Loop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